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14"/>
  </p:notesMasterIdLst>
  <p:sldIdLst>
    <p:sldId id="256" r:id="rId2"/>
    <p:sldId id="257" r:id="rId3"/>
    <p:sldId id="259" r:id="rId4"/>
    <p:sldId id="258" r:id="rId5"/>
    <p:sldId id="261" r:id="rId6"/>
    <p:sldId id="265" r:id="rId7"/>
    <p:sldId id="266" r:id="rId8"/>
    <p:sldId id="262" r:id="rId9"/>
    <p:sldId id="260" r:id="rId10"/>
    <p:sldId id="263" r:id="rId11"/>
    <p:sldId id="264" r:id="rId12"/>
    <p:sldId id="267" r:id="rId13"/>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1"/>
    <p:restoredTop sz="88225"/>
  </p:normalViewPr>
  <p:slideViewPr>
    <p:cSldViewPr snapToGrid="0" snapToObjects="1">
      <p:cViewPr>
        <p:scale>
          <a:sx n="80" d="100"/>
          <a:sy n="80" d="100"/>
        </p:scale>
        <p:origin x="1128"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3B11-1982-A342-B166-3AE346F1A153}" type="datetimeFigureOut">
              <a:rPr lang="en-KR" smtClean="0"/>
              <a:t>17/04/2020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60A5A-5C98-1E4E-8749-E3D83D75273A}" type="slidenum">
              <a:rPr lang="en-KR" smtClean="0"/>
              <a:t>‹#›</a:t>
            </a:fld>
            <a:endParaRPr lang="en-KR"/>
          </a:p>
        </p:txBody>
      </p:sp>
    </p:spTree>
    <p:extLst>
      <p:ext uri="{BB962C8B-B14F-4D97-AF65-F5344CB8AC3E}">
        <p14:creationId xmlns:p14="http://schemas.microsoft.com/office/powerpoint/2010/main" val="104052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R" sz="1200" kern="1200" dirty="0">
                <a:solidFill>
                  <a:schemeClr val="tx1"/>
                </a:solidFill>
                <a:effectLst/>
                <a:latin typeface="+mn-lt"/>
                <a:ea typeface="+mn-ea"/>
                <a:cs typeface="+mn-cs"/>
              </a:rPr>
              <a:t>Methodology section which represents the main component of the report where you discuss and describe any exploratory data analysis that you did, any inferential statistical testing that you performed, if any, and what machine learnings were used and why.</a:t>
            </a:r>
          </a:p>
          <a:p>
            <a:endParaRPr lang="en-KR" dirty="0"/>
          </a:p>
        </p:txBody>
      </p:sp>
      <p:sp>
        <p:nvSpPr>
          <p:cNvPr id="4" name="Slide Number Placeholder 3"/>
          <p:cNvSpPr>
            <a:spLocks noGrp="1"/>
          </p:cNvSpPr>
          <p:nvPr>
            <p:ph type="sldNum" sz="quarter" idx="5"/>
          </p:nvPr>
        </p:nvSpPr>
        <p:spPr/>
        <p:txBody>
          <a:bodyPr/>
          <a:lstStyle/>
          <a:p>
            <a:fld id="{8C160A5A-5C98-1E4E-8749-E3D83D75273A}" type="slidenum">
              <a:rPr lang="en-KR" smtClean="0"/>
              <a:t>4</a:t>
            </a:fld>
            <a:endParaRPr lang="en-KR"/>
          </a:p>
        </p:txBody>
      </p:sp>
    </p:spTree>
    <p:extLst>
      <p:ext uri="{BB962C8B-B14F-4D97-AF65-F5344CB8AC3E}">
        <p14:creationId xmlns:p14="http://schemas.microsoft.com/office/powerpoint/2010/main" val="40209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R" sz="1200" kern="1200" dirty="0">
                <a:solidFill>
                  <a:schemeClr val="tx1"/>
                </a:solidFill>
                <a:effectLst/>
                <a:latin typeface="+mn-lt"/>
                <a:ea typeface="+mn-ea"/>
                <a:cs typeface="+mn-cs"/>
              </a:rPr>
              <a:t>Methodology section which represents the main component of the report where you discuss and describe any exploratory data analysis that you did, any inferential statistical testing that you performed, if any, and what machine learnings were used and why.</a:t>
            </a:r>
          </a:p>
          <a:p>
            <a:endParaRPr lang="en-KR" dirty="0"/>
          </a:p>
        </p:txBody>
      </p:sp>
      <p:sp>
        <p:nvSpPr>
          <p:cNvPr id="4" name="Slide Number Placeholder 3"/>
          <p:cNvSpPr>
            <a:spLocks noGrp="1"/>
          </p:cNvSpPr>
          <p:nvPr>
            <p:ph type="sldNum" sz="quarter" idx="5"/>
          </p:nvPr>
        </p:nvSpPr>
        <p:spPr/>
        <p:txBody>
          <a:bodyPr/>
          <a:lstStyle/>
          <a:p>
            <a:fld id="{8C160A5A-5C98-1E4E-8749-E3D83D75273A}" type="slidenum">
              <a:rPr lang="en-KR" smtClean="0"/>
              <a:t>5</a:t>
            </a:fld>
            <a:endParaRPr lang="en-KR"/>
          </a:p>
        </p:txBody>
      </p:sp>
    </p:spTree>
    <p:extLst>
      <p:ext uri="{BB962C8B-B14F-4D97-AF65-F5344CB8AC3E}">
        <p14:creationId xmlns:p14="http://schemas.microsoft.com/office/powerpoint/2010/main" val="97223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R" sz="1200" kern="1200" dirty="0">
                <a:solidFill>
                  <a:schemeClr val="tx1"/>
                </a:solidFill>
                <a:effectLst/>
                <a:latin typeface="+mn-lt"/>
                <a:ea typeface="+mn-ea"/>
                <a:cs typeface="+mn-cs"/>
              </a:rPr>
              <a:t>Discussion section where you discuss any observations you noted and any recommendations you can make based on the results.</a:t>
            </a:r>
          </a:p>
          <a:p>
            <a:endParaRPr lang="en-KR" dirty="0"/>
          </a:p>
        </p:txBody>
      </p:sp>
      <p:sp>
        <p:nvSpPr>
          <p:cNvPr id="4" name="Slide Number Placeholder 3"/>
          <p:cNvSpPr>
            <a:spLocks noGrp="1"/>
          </p:cNvSpPr>
          <p:nvPr>
            <p:ph type="sldNum" sz="quarter" idx="5"/>
          </p:nvPr>
        </p:nvSpPr>
        <p:spPr/>
        <p:txBody>
          <a:bodyPr/>
          <a:lstStyle/>
          <a:p>
            <a:fld id="{8C160A5A-5C98-1E4E-8749-E3D83D75273A}" type="slidenum">
              <a:rPr lang="en-KR" smtClean="0"/>
              <a:t>10</a:t>
            </a:fld>
            <a:endParaRPr lang="en-KR"/>
          </a:p>
        </p:txBody>
      </p:sp>
    </p:spTree>
    <p:extLst>
      <p:ext uri="{BB962C8B-B14F-4D97-AF65-F5344CB8AC3E}">
        <p14:creationId xmlns:p14="http://schemas.microsoft.com/office/powerpoint/2010/main" val="3277097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KR" sz="1200" kern="1200" dirty="0">
                <a:solidFill>
                  <a:schemeClr val="tx1"/>
                </a:solidFill>
                <a:effectLst/>
                <a:latin typeface="+mn-lt"/>
                <a:ea typeface="+mn-ea"/>
                <a:cs typeface="+mn-cs"/>
              </a:rPr>
              <a:t>Conclusion section where you conclude the report.</a:t>
            </a:r>
          </a:p>
          <a:p>
            <a:endParaRPr lang="en-KR" dirty="0"/>
          </a:p>
        </p:txBody>
      </p:sp>
      <p:sp>
        <p:nvSpPr>
          <p:cNvPr id="4" name="Slide Number Placeholder 3"/>
          <p:cNvSpPr>
            <a:spLocks noGrp="1"/>
          </p:cNvSpPr>
          <p:nvPr>
            <p:ph type="sldNum" sz="quarter" idx="5"/>
          </p:nvPr>
        </p:nvSpPr>
        <p:spPr/>
        <p:txBody>
          <a:bodyPr/>
          <a:lstStyle/>
          <a:p>
            <a:fld id="{8C160A5A-5C98-1E4E-8749-E3D83D75273A}" type="slidenum">
              <a:rPr lang="en-KR" smtClean="0"/>
              <a:t>11</a:t>
            </a:fld>
            <a:endParaRPr lang="en-KR"/>
          </a:p>
        </p:txBody>
      </p:sp>
    </p:spTree>
    <p:extLst>
      <p:ext uri="{BB962C8B-B14F-4D97-AF65-F5344CB8AC3E}">
        <p14:creationId xmlns:p14="http://schemas.microsoft.com/office/powerpoint/2010/main" val="400489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4/17/20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7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4/17/20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0380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4/17/20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5394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596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4/17/20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811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44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463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4/17/20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0885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4/17/20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2980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4/17/20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801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4/17/20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147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7739663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1" r:id="rId6"/>
    <p:sldLayoutId id="2147483686" r:id="rId7"/>
    <p:sldLayoutId id="2147483687" r:id="rId8"/>
    <p:sldLayoutId id="2147483688" r:id="rId9"/>
    <p:sldLayoutId id="2147483690"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0022DB82-B7CD-4286-B4C2-C08C36A6055C}"/>
              </a:ext>
            </a:extLst>
          </p:cNvPr>
          <p:cNvPicPr>
            <a:picLocks noChangeAspect="1"/>
          </p:cNvPicPr>
          <p:nvPr/>
        </p:nvPicPr>
        <p:blipFill rotWithShape="1">
          <a:blip r:embed="rId2"/>
          <a:srcRect r="31113" b="1"/>
          <a:stretch/>
        </p:blipFill>
        <p:spPr>
          <a:xfrm>
            <a:off x="3523488" y="10"/>
            <a:ext cx="8668512" cy="6857990"/>
          </a:xfrm>
          <a:prstGeom prst="rect">
            <a:avLst/>
          </a:prstGeom>
        </p:spPr>
      </p:pic>
      <p:sp>
        <p:nvSpPr>
          <p:cNvPr id="2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FB704A-2838-6346-A760-800A176DB25A}"/>
              </a:ext>
            </a:extLst>
          </p:cNvPr>
          <p:cNvSpPr>
            <a:spLocks noGrp="1"/>
          </p:cNvSpPr>
          <p:nvPr>
            <p:ph type="ctrTitle"/>
          </p:nvPr>
        </p:nvSpPr>
        <p:spPr>
          <a:xfrm>
            <a:off x="477981" y="1122363"/>
            <a:ext cx="6434448" cy="3204134"/>
          </a:xfrm>
        </p:spPr>
        <p:txBody>
          <a:bodyPr anchor="b">
            <a:noAutofit/>
          </a:bodyPr>
          <a:lstStyle/>
          <a:p>
            <a:r>
              <a:rPr lang="en-KR" sz="4000" dirty="0"/>
              <a:t>Health Facility Distributions in </a:t>
            </a:r>
            <a:r>
              <a:rPr lang="en-GB" sz="4000" dirty="0"/>
              <a:t>Neighbourhood</a:t>
            </a:r>
            <a:r>
              <a:rPr lang="en-KR" sz="4000" dirty="0"/>
              <a:t> of Toronto amid Corvid-19</a:t>
            </a:r>
            <a:br>
              <a:rPr lang="en-KR" sz="4000" dirty="0"/>
            </a:br>
            <a:endParaRPr lang="en-KR" sz="1800" dirty="0"/>
          </a:p>
        </p:txBody>
      </p:sp>
      <p:sp>
        <p:nvSpPr>
          <p:cNvPr id="3" name="Subtitle 2">
            <a:extLst>
              <a:ext uri="{FF2B5EF4-FFF2-40B4-BE49-F238E27FC236}">
                <a16:creationId xmlns:a16="http://schemas.microsoft.com/office/drawing/2014/main" id="{EBCBDA9C-99E1-E040-AB61-C361D1CAE927}"/>
              </a:ext>
            </a:extLst>
          </p:cNvPr>
          <p:cNvSpPr>
            <a:spLocks noGrp="1"/>
          </p:cNvSpPr>
          <p:nvPr>
            <p:ph type="subTitle" idx="1"/>
          </p:nvPr>
        </p:nvSpPr>
        <p:spPr>
          <a:xfrm>
            <a:off x="477980" y="4872922"/>
            <a:ext cx="4023359" cy="1208141"/>
          </a:xfrm>
        </p:spPr>
        <p:txBody>
          <a:bodyPr>
            <a:normAutofit fontScale="62500" lnSpcReduction="20000"/>
          </a:bodyPr>
          <a:lstStyle/>
          <a:p>
            <a:r>
              <a:rPr lang="en-KR" sz="3600" dirty="0"/>
              <a:t>Capstone Project - The Battle of Neighborhoods</a:t>
            </a:r>
          </a:p>
          <a:p>
            <a:r>
              <a:rPr lang="en-GB" sz="3600" dirty="0"/>
              <a:t>b</a:t>
            </a:r>
            <a:r>
              <a:rPr lang="en-KR" sz="3600" dirty="0"/>
              <a:t>y Jieun Kim</a:t>
            </a:r>
          </a:p>
        </p:txBody>
      </p:sp>
      <p:sp>
        <p:nvSpPr>
          <p:cNvPr id="22"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2682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Discussion</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normAutofit fontScale="92500" lnSpcReduction="10000"/>
          </a:bodyPr>
          <a:lstStyle/>
          <a:p>
            <a:r>
              <a:rPr lang="en-GB" dirty="0"/>
              <a:t>As per analysis done in this project, it is recommended to disperse hospital facility in neighbourhood of Toronto</a:t>
            </a:r>
          </a:p>
          <a:p>
            <a:r>
              <a:rPr lang="en-GB" dirty="0"/>
              <a:t>Cluster 1 includes cities such as CN Tower / King and Spading and University area , they are the one’s with high density of hospital facility .</a:t>
            </a:r>
          </a:p>
          <a:p>
            <a:r>
              <a:rPr lang="en-GB" dirty="0"/>
              <a:t>However, this results might be biased as long as the current capstone rely on Foursquare data only for venue </a:t>
            </a:r>
            <a:r>
              <a:rPr lang="en-GB" dirty="0" err="1"/>
              <a:t>makered</a:t>
            </a:r>
            <a:r>
              <a:rPr lang="en-GB" dirty="0"/>
              <a:t>  which is highly popular for “attractions” and “restaurants”, </a:t>
            </a:r>
          </a:p>
        </p:txBody>
      </p:sp>
    </p:spTree>
    <p:extLst>
      <p:ext uri="{BB962C8B-B14F-4D97-AF65-F5344CB8AC3E}">
        <p14:creationId xmlns:p14="http://schemas.microsoft.com/office/powerpoint/2010/main" val="417848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Conclusion</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normAutofit/>
          </a:bodyPr>
          <a:lstStyle/>
          <a:p>
            <a:r>
              <a:rPr lang="en-GB" dirty="0"/>
              <a:t>With the help of Foursquare API and various machine learning techniques we can perform analysis on various other venues and can answer many business problem.</a:t>
            </a:r>
          </a:p>
          <a:p>
            <a:r>
              <a:rPr lang="en-GB" dirty="0"/>
              <a:t>Basis on the Data visualization we can have a good understanding why a particular neighbourhood is overwhelmed with hospitals, and others are not. </a:t>
            </a:r>
          </a:p>
        </p:txBody>
      </p:sp>
    </p:spTree>
    <p:extLst>
      <p:ext uri="{BB962C8B-B14F-4D97-AF65-F5344CB8AC3E}">
        <p14:creationId xmlns:p14="http://schemas.microsoft.com/office/powerpoint/2010/main" val="381712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a:extLst>
              <a:ext uri="{FF2B5EF4-FFF2-40B4-BE49-F238E27FC236}">
                <a16:creationId xmlns:a16="http://schemas.microsoft.com/office/drawing/2014/main" id="{0022DB82-B7CD-4286-B4C2-C08C36A6055C}"/>
              </a:ext>
            </a:extLst>
          </p:cNvPr>
          <p:cNvPicPr>
            <a:picLocks noChangeAspect="1"/>
          </p:cNvPicPr>
          <p:nvPr/>
        </p:nvPicPr>
        <p:blipFill rotWithShape="1">
          <a:blip r:embed="rId2"/>
          <a:srcRect r="31113" b="1"/>
          <a:stretch/>
        </p:blipFill>
        <p:spPr>
          <a:xfrm>
            <a:off x="112295" y="10"/>
            <a:ext cx="12079705" cy="6857990"/>
          </a:xfrm>
          <a:prstGeom prst="rect">
            <a:avLst/>
          </a:prstGeom>
        </p:spPr>
      </p:pic>
      <p:sp>
        <p:nvSpPr>
          <p:cNvPr id="2" name="Title 1">
            <a:extLst>
              <a:ext uri="{FF2B5EF4-FFF2-40B4-BE49-F238E27FC236}">
                <a16:creationId xmlns:a16="http://schemas.microsoft.com/office/drawing/2014/main" id="{F5FB704A-2838-6346-A760-800A176DB25A}"/>
              </a:ext>
            </a:extLst>
          </p:cNvPr>
          <p:cNvSpPr>
            <a:spLocks noGrp="1"/>
          </p:cNvSpPr>
          <p:nvPr>
            <p:ph type="ctrTitle"/>
          </p:nvPr>
        </p:nvSpPr>
        <p:spPr>
          <a:xfrm>
            <a:off x="477981" y="1122363"/>
            <a:ext cx="6434448" cy="3204134"/>
          </a:xfrm>
        </p:spPr>
        <p:txBody>
          <a:bodyPr anchor="b">
            <a:noAutofit/>
          </a:bodyPr>
          <a:lstStyle/>
          <a:p>
            <a:r>
              <a:rPr lang="en-KR" sz="4000" dirty="0"/>
              <a:t>Health Facility Distributions in Neiborhood of Toronto amid Corvid-19</a:t>
            </a:r>
            <a:br>
              <a:rPr lang="en-KR" sz="4000" dirty="0"/>
            </a:br>
            <a:endParaRPr lang="en-KR" sz="1800" dirty="0"/>
          </a:p>
        </p:txBody>
      </p:sp>
      <p:sp>
        <p:nvSpPr>
          <p:cNvPr id="3" name="Subtitle 2">
            <a:extLst>
              <a:ext uri="{FF2B5EF4-FFF2-40B4-BE49-F238E27FC236}">
                <a16:creationId xmlns:a16="http://schemas.microsoft.com/office/drawing/2014/main" id="{EBCBDA9C-99E1-E040-AB61-C361D1CAE927}"/>
              </a:ext>
            </a:extLst>
          </p:cNvPr>
          <p:cNvSpPr>
            <a:spLocks noGrp="1"/>
          </p:cNvSpPr>
          <p:nvPr>
            <p:ph type="subTitle" idx="1"/>
          </p:nvPr>
        </p:nvSpPr>
        <p:spPr>
          <a:xfrm>
            <a:off x="477980" y="4872922"/>
            <a:ext cx="4023359" cy="1208141"/>
          </a:xfrm>
        </p:spPr>
        <p:txBody>
          <a:bodyPr>
            <a:normAutofit fontScale="62500" lnSpcReduction="20000"/>
          </a:bodyPr>
          <a:lstStyle/>
          <a:p>
            <a:r>
              <a:rPr lang="en-KR" sz="3600" dirty="0"/>
              <a:t>Capstone Project - The Battle of Neighborhoods</a:t>
            </a:r>
          </a:p>
          <a:p>
            <a:r>
              <a:rPr lang="en-GB" sz="3600" dirty="0"/>
              <a:t>b</a:t>
            </a:r>
            <a:r>
              <a:rPr lang="en-KR" sz="3600" dirty="0"/>
              <a:t>y Jieun Kim</a:t>
            </a:r>
          </a:p>
        </p:txBody>
      </p:sp>
    </p:spTree>
    <p:extLst>
      <p:ext uri="{BB962C8B-B14F-4D97-AF65-F5344CB8AC3E}">
        <p14:creationId xmlns:p14="http://schemas.microsoft.com/office/powerpoint/2010/main" val="66263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lstStyle/>
          <a:p>
            <a:r>
              <a:rPr lang="en-KR" dirty="0"/>
              <a:t>Introduction: Background</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normAutofit fontScale="92500"/>
          </a:bodyPr>
          <a:lstStyle/>
          <a:p>
            <a:pPr marL="0" indent="0">
              <a:buNone/>
            </a:pPr>
            <a:r>
              <a:rPr lang="en-GB" sz="1800" dirty="0"/>
              <a:t>This project is completed as part of IBM’s Data Science Professional Certificate course offered by </a:t>
            </a:r>
            <a:r>
              <a:rPr lang="en-GB" sz="1800" dirty="0" err="1"/>
              <a:t>Coursera.org</a:t>
            </a:r>
            <a:r>
              <a:rPr lang="en-GB" sz="1800" dirty="0"/>
              <a:t>. </a:t>
            </a:r>
          </a:p>
          <a:p>
            <a:r>
              <a:rPr lang="en-GB" sz="1800" dirty="0"/>
              <a:t>This project is about analysing  health </a:t>
            </a:r>
            <a:r>
              <a:rPr lang="en-US" sz="1800" dirty="0"/>
              <a:t>facilities' distribution</a:t>
            </a:r>
            <a:r>
              <a:rPr lang="en-GB" sz="1800" dirty="0"/>
              <a:t> in Toronto area. Toronto has been heavily hit by Corvid-19 among any other large cities in Canada. There are currently 2,881 confirmed and probable cases of the virus in Toronto, including 147 death as of 17 April.</a:t>
            </a:r>
          </a:p>
          <a:p>
            <a:r>
              <a:rPr lang="en-GB" sz="1800" dirty="0"/>
              <a:t>Toronto is the largest city, however, recorded relatively lower density of population compared to Vancouver for instance. Many scientists are wondering why Toronto becomes most victim in this pandemic. </a:t>
            </a:r>
          </a:p>
          <a:p>
            <a:r>
              <a:rPr lang="en-GB" sz="1800" dirty="0"/>
              <a:t>The project looks for the number of hospital facilities and their distributions in the neighbourhood. This attempts will help diagnose the current overcrowding situation and support health-related decision makers concerning how to improve health system in Toronto, in particular. </a:t>
            </a:r>
          </a:p>
        </p:txBody>
      </p:sp>
    </p:spTree>
    <p:extLst>
      <p:ext uri="{BB962C8B-B14F-4D97-AF65-F5344CB8AC3E}">
        <p14:creationId xmlns:p14="http://schemas.microsoft.com/office/powerpoint/2010/main" val="3645786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lstStyle/>
          <a:p>
            <a:r>
              <a:rPr lang="en-KR" dirty="0"/>
              <a:t>Introduction: Problem</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normAutofit lnSpcReduction="10000"/>
          </a:bodyPr>
          <a:lstStyle/>
          <a:p>
            <a:r>
              <a:rPr lang="en-GB" dirty="0"/>
              <a:t>The object of this project is to analyse neighbourhood of </a:t>
            </a:r>
            <a:r>
              <a:rPr lang="en-US" dirty="0"/>
              <a:t>Toronto, where health facilities has snot sufficiently reached, or overly populated. </a:t>
            </a:r>
            <a:r>
              <a:rPr lang="en-GB" dirty="0"/>
              <a:t>With the help of Data Science Methodology and machine learning techniques, we can certainly build an analysis to raise issues about following question</a:t>
            </a:r>
          </a:p>
          <a:p>
            <a:r>
              <a:rPr lang="en-GB" dirty="0"/>
              <a:t>Are health facilities in Toronto equally </a:t>
            </a:r>
            <a:r>
              <a:rPr lang="en-US" dirty="0"/>
              <a:t>distributed through the neighborhood</a:t>
            </a:r>
            <a:endParaRPr lang="en-KR" dirty="0"/>
          </a:p>
        </p:txBody>
      </p:sp>
    </p:spTree>
    <p:extLst>
      <p:ext uri="{BB962C8B-B14F-4D97-AF65-F5344CB8AC3E}">
        <p14:creationId xmlns:p14="http://schemas.microsoft.com/office/powerpoint/2010/main" val="42938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Methodology (1) Data Source</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lstStyle/>
          <a:p>
            <a:pPr marL="514350" indent="-514350">
              <a:buAutoNum type="arabicParenR"/>
            </a:pPr>
            <a:r>
              <a:rPr lang="en-KR" dirty="0"/>
              <a:t>Wikipedia Canada Ontario-Toronto postcode data </a:t>
            </a:r>
          </a:p>
          <a:p>
            <a:pPr marL="0" indent="0">
              <a:buNone/>
            </a:pPr>
            <a:r>
              <a:rPr lang="en-GB" dirty="0">
                <a:hlinkClick r:id="rId3"/>
              </a:rPr>
              <a:t>https://en.wikipedia.org/wiki/List_of_postal_codes_of_Canada:_M</a:t>
            </a:r>
            <a:endParaRPr lang="en-GB" dirty="0"/>
          </a:p>
          <a:p>
            <a:pPr marL="0" indent="0">
              <a:buNone/>
            </a:pPr>
            <a:r>
              <a:rPr lang="en-GB" dirty="0"/>
              <a:t>2) Foursquare : Search query (Hospital, Pharmacy)</a:t>
            </a:r>
          </a:p>
          <a:p>
            <a:pPr marL="0" indent="0">
              <a:buNone/>
            </a:pPr>
            <a:r>
              <a:rPr lang="en-GB" dirty="0"/>
              <a:t>3) Statistics of Corvid-19 Canada </a:t>
            </a:r>
            <a:endParaRPr lang="en-KR" dirty="0"/>
          </a:p>
        </p:txBody>
      </p:sp>
    </p:spTree>
    <p:extLst>
      <p:ext uri="{BB962C8B-B14F-4D97-AF65-F5344CB8AC3E}">
        <p14:creationId xmlns:p14="http://schemas.microsoft.com/office/powerpoint/2010/main" val="401471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Methodology (2) Data Analysis</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p:txBody>
          <a:bodyPr>
            <a:normAutofit fontScale="85000" lnSpcReduction="10000"/>
          </a:bodyPr>
          <a:lstStyle/>
          <a:p>
            <a:r>
              <a:rPr lang="en-GB" dirty="0"/>
              <a:t>The analytic approach for this problem is to perform unsupervised learning technique such as K-means Clustering. This will help to identify various patterns based on neighbourhoods in </a:t>
            </a:r>
            <a:r>
              <a:rPr lang="en-GB" dirty="0" err="1"/>
              <a:t>Tronto</a:t>
            </a:r>
            <a:r>
              <a:rPr lang="en-GB" dirty="0"/>
              <a:t>.</a:t>
            </a:r>
          </a:p>
          <a:p>
            <a:r>
              <a:rPr lang="en-GB" dirty="0"/>
              <a:t>•We would require data such as list of Boroughs and Neighbourhood of Toronto, also the Corvid data for Toronto area) </a:t>
            </a:r>
          </a:p>
          <a:p>
            <a:r>
              <a:rPr lang="en-GB" dirty="0"/>
              <a:t>•Once we have noted the data requirements, the next step is data collection. We need to scrape data from the online websites using libraries such as Beautiful Soup. Also, using Foursquare. </a:t>
            </a:r>
          </a:p>
        </p:txBody>
      </p:sp>
    </p:spTree>
    <p:extLst>
      <p:ext uri="{BB962C8B-B14F-4D97-AF65-F5344CB8AC3E}">
        <p14:creationId xmlns:p14="http://schemas.microsoft.com/office/powerpoint/2010/main" val="103826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Data gathering : Hosptial (n=14)</a:t>
            </a:r>
          </a:p>
        </p:txBody>
      </p:sp>
      <p:pic>
        <p:nvPicPr>
          <p:cNvPr id="9" name="Picture 8">
            <a:extLst>
              <a:ext uri="{FF2B5EF4-FFF2-40B4-BE49-F238E27FC236}">
                <a16:creationId xmlns:a16="http://schemas.microsoft.com/office/drawing/2014/main" id="{8A11C2A3-F4DA-504D-AAB3-54FE295B7B22}"/>
              </a:ext>
            </a:extLst>
          </p:cNvPr>
          <p:cNvPicPr>
            <a:picLocks noChangeAspect="1"/>
          </p:cNvPicPr>
          <p:nvPr/>
        </p:nvPicPr>
        <p:blipFill>
          <a:blip r:embed="rId2"/>
          <a:stretch>
            <a:fillRect/>
          </a:stretch>
        </p:blipFill>
        <p:spPr>
          <a:xfrm>
            <a:off x="571500" y="2944394"/>
            <a:ext cx="11049000" cy="2413000"/>
          </a:xfrm>
          <a:prstGeom prst="rect">
            <a:avLst/>
          </a:prstGeom>
        </p:spPr>
      </p:pic>
    </p:spTree>
    <p:extLst>
      <p:ext uri="{BB962C8B-B14F-4D97-AF65-F5344CB8AC3E}">
        <p14:creationId xmlns:p14="http://schemas.microsoft.com/office/powerpoint/2010/main" val="162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Data gathering : Phamarcy (n=50)</a:t>
            </a:r>
          </a:p>
        </p:txBody>
      </p:sp>
      <p:pic>
        <p:nvPicPr>
          <p:cNvPr id="3" name="Picture 2">
            <a:extLst>
              <a:ext uri="{FF2B5EF4-FFF2-40B4-BE49-F238E27FC236}">
                <a16:creationId xmlns:a16="http://schemas.microsoft.com/office/drawing/2014/main" id="{619EE3E5-5992-1C42-BA44-7AFA2AB0E075}"/>
              </a:ext>
            </a:extLst>
          </p:cNvPr>
          <p:cNvPicPr>
            <a:picLocks noChangeAspect="1"/>
          </p:cNvPicPr>
          <p:nvPr/>
        </p:nvPicPr>
        <p:blipFill>
          <a:blip r:embed="rId2"/>
          <a:stretch>
            <a:fillRect/>
          </a:stretch>
        </p:blipFill>
        <p:spPr>
          <a:xfrm>
            <a:off x="63500" y="2040689"/>
            <a:ext cx="12065000" cy="4445000"/>
          </a:xfrm>
          <a:prstGeom prst="rect">
            <a:avLst/>
          </a:prstGeom>
        </p:spPr>
      </p:pic>
    </p:spTree>
    <p:extLst>
      <p:ext uri="{BB962C8B-B14F-4D97-AF65-F5344CB8AC3E}">
        <p14:creationId xmlns:p14="http://schemas.microsoft.com/office/powerpoint/2010/main" val="122823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a:bodyPr>
          <a:lstStyle/>
          <a:p>
            <a:r>
              <a:rPr lang="en-KR" dirty="0"/>
              <a:t>Distribution of Health facility marked</a:t>
            </a:r>
          </a:p>
        </p:txBody>
      </p:sp>
      <p:pic>
        <p:nvPicPr>
          <p:cNvPr id="6" name="Picture 5">
            <a:extLst>
              <a:ext uri="{FF2B5EF4-FFF2-40B4-BE49-F238E27FC236}">
                <a16:creationId xmlns:a16="http://schemas.microsoft.com/office/drawing/2014/main" id="{C9D77047-0C1D-194D-B141-78BBA2CBEA62}"/>
              </a:ext>
            </a:extLst>
          </p:cNvPr>
          <p:cNvPicPr>
            <a:picLocks noChangeAspect="1"/>
          </p:cNvPicPr>
          <p:nvPr/>
        </p:nvPicPr>
        <p:blipFill>
          <a:blip r:embed="rId2"/>
          <a:stretch>
            <a:fillRect/>
          </a:stretch>
        </p:blipFill>
        <p:spPr>
          <a:xfrm>
            <a:off x="4909456" y="2240099"/>
            <a:ext cx="6826877" cy="4069261"/>
          </a:xfrm>
          <a:prstGeom prst="rect">
            <a:avLst/>
          </a:prstGeom>
        </p:spPr>
      </p:pic>
      <p:sp>
        <p:nvSpPr>
          <p:cNvPr id="7" name="Content Placeholder 2">
            <a:extLst>
              <a:ext uri="{FF2B5EF4-FFF2-40B4-BE49-F238E27FC236}">
                <a16:creationId xmlns:a16="http://schemas.microsoft.com/office/drawing/2014/main" id="{8411C030-A492-6E43-AA0F-67FB5A62EAEF}"/>
              </a:ext>
            </a:extLst>
          </p:cNvPr>
          <p:cNvSpPr>
            <a:spLocks noGrp="1"/>
          </p:cNvSpPr>
          <p:nvPr>
            <p:ph idx="1"/>
          </p:nvPr>
        </p:nvSpPr>
        <p:spPr>
          <a:xfrm>
            <a:off x="462425" y="2347396"/>
            <a:ext cx="4447031" cy="3694176"/>
          </a:xfrm>
        </p:spPr>
        <p:txBody>
          <a:bodyPr>
            <a:normAutofit fontScale="92500"/>
          </a:bodyPr>
          <a:lstStyle/>
          <a:p>
            <a:pPr>
              <a:buFontTx/>
              <a:buChar char="-"/>
            </a:pPr>
            <a:r>
              <a:rPr lang="en-KR" dirty="0"/>
              <a:t>Health Facilities including hoptial, emergency unity, and pharmacy, are not populated in Foursquare site. </a:t>
            </a:r>
          </a:p>
          <a:p>
            <a:pPr>
              <a:buFontTx/>
              <a:buChar char="-"/>
            </a:pPr>
            <a:r>
              <a:rPr lang="en-US" dirty="0"/>
              <a:t>More facilities are marked toward university zone. </a:t>
            </a:r>
          </a:p>
          <a:p>
            <a:pPr>
              <a:buFontTx/>
              <a:buChar char="-"/>
            </a:pPr>
            <a:endParaRPr lang="en-KR" dirty="0"/>
          </a:p>
          <a:p>
            <a:pPr marL="0" indent="0">
              <a:buNone/>
            </a:pPr>
            <a:endParaRPr lang="en-KR" dirty="0"/>
          </a:p>
          <a:p>
            <a:pPr marL="0" indent="0">
              <a:buNone/>
            </a:pPr>
            <a:endParaRPr lang="en-KR" dirty="0"/>
          </a:p>
        </p:txBody>
      </p:sp>
    </p:spTree>
    <p:extLst>
      <p:ext uri="{BB962C8B-B14F-4D97-AF65-F5344CB8AC3E}">
        <p14:creationId xmlns:p14="http://schemas.microsoft.com/office/powerpoint/2010/main" val="312713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23F9-2D6C-484F-A695-4256789E21F9}"/>
              </a:ext>
            </a:extLst>
          </p:cNvPr>
          <p:cNvSpPr>
            <a:spLocks noGrp="1"/>
          </p:cNvSpPr>
          <p:nvPr>
            <p:ph type="title"/>
          </p:nvPr>
        </p:nvSpPr>
        <p:spPr/>
        <p:txBody>
          <a:bodyPr>
            <a:normAutofit fontScale="90000"/>
          </a:bodyPr>
          <a:lstStyle/>
          <a:p>
            <a:r>
              <a:rPr lang="en-KR" dirty="0"/>
              <a:t>Characterising Neighborhood : K-mean cluster analaysis (K=6) </a:t>
            </a:r>
          </a:p>
        </p:txBody>
      </p:sp>
      <p:sp>
        <p:nvSpPr>
          <p:cNvPr id="3" name="Content Placeholder 2">
            <a:extLst>
              <a:ext uri="{FF2B5EF4-FFF2-40B4-BE49-F238E27FC236}">
                <a16:creationId xmlns:a16="http://schemas.microsoft.com/office/drawing/2014/main" id="{0E92410A-DD84-CD43-B08B-0422F14A1CB2}"/>
              </a:ext>
            </a:extLst>
          </p:cNvPr>
          <p:cNvSpPr>
            <a:spLocks noGrp="1"/>
          </p:cNvSpPr>
          <p:nvPr>
            <p:ph idx="1"/>
          </p:nvPr>
        </p:nvSpPr>
        <p:spPr>
          <a:xfrm>
            <a:off x="462425" y="2347396"/>
            <a:ext cx="4447031" cy="3694176"/>
          </a:xfrm>
        </p:spPr>
        <p:txBody>
          <a:bodyPr>
            <a:normAutofit/>
          </a:bodyPr>
          <a:lstStyle/>
          <a:p>
            <a:pPr marL="0" indent="0">
              <a:buNone/>
            </a:pPr>
            <a:r>
              <a:rPr lang="en-KR" dirty="0"/>
              <a:t>- Neighboorhood in main area of Toronto is likely to show similar popular venue</a:t>
            </a:r>
            <a:r>
              <a:rPr lang="en-KR" dirty="0">
                <a:sym typeface="Wingdings" pitchFamily="2" charset="2"/>
              </a:rPr>
              <a:t> (</a:t>
            </a:r>
            <a:r>
              <a:rPr lang="en-KR" dirty="0"/>
              <a:t>Cluster 1 in red)</a:t>
            </a:r>
          </a:p>
          <a:p>
            <a:pPr marL="0" indent="0">
              <a:buNone/>
            </a:pPr>
            <a:r>
              <a:rPr lang="en-KR" dirty="0"/>
              <a:t>-Populated with many restaurants and also gym&amp; yoga studio</a:t>
            </a:r>
          </a:p>
          <a:p>
            <a:pPr marL="0" indent="0">
              <a:buNone/>
            </a:pPr>
            <a:endParaRPr lang="en-KR" dirty="0"/>
          </a:p>
          <a:p>
            <a:pPr marL="0" indent="0">
              <a:buNone/>
            </a:pPr>
            <a:endParaRPr lang="en-KR" dirty="0"/>
          </a:p>
        </p:txBody>
      </p:sp>
      <p:pic>
        <p:nvPicPr>
          <p:cNvPr id="5" name="Picture 4">
            <a:extLst>
              <a:ext uri="{FF2B5EF4-FFF2-40B4-BE49-F238E27FC236}">
                <a16:creationId xmlns:a16="http://schemas.microsoft.com/office/drawing/2014/main" id="{B3DA6A1F-0CB9-F64C-9FEA-34FD5247AAB0}"/>
              </a:ext>
            </a:extLst>
          </p:cNvPr>
          <p:cNvPicPr>
            <a:picLocks noChangeAspect="1"/>
          </p:cNvPicPr>
          <p:nvPr/>
        </p:nvPicPr>
        <p:blipFill>
          <a:blip r:embed="rId2"/>
          <a:stretch>
            <a:fillRect/>
          </a:stretch>
        </p:blipFill>
        <p:spPr>
          <a:xfrm>
            <a:off x="5057879" y="2276311"/>
            <a:ext cx="6769477" cy="4052207"/>
          </a:xfrm>
          <a:prstGeom prst="rect">
            <a:avLst/>
          </a:prstGeom>
        </p:spPr>
      </p:pic>
    </p:spTree>
    <p:extLst>
      <p:ext uri="{BB962C8B-B14F-4D97-AF65-F5344CB8AC3E}">
        <p14:creationId xmlns:p14="http://schemas.microsoft.com/office/powerpoint/2010/main" val="147626045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42F41"/>
      </a:dk2>
      <a:lt2>
        <a:srgbClr val="E2E8E3"/>
      </a:lt2>
      <a:accent1>
        <a:srgbClr val="D739B5"/>
      </a:accent1>
      <a:accent2>
        <a:srgbClr val="A527C5"/>
      </a:accent2>
      <a:accent3>
        <a:srgbClr val="7539D7"/>
      </a:accent3>
      <a:accent4>
        <a:srgbClr val="464BCE"/>
      </a:accent4>
      <a:accent5>
        <a:srgbClr val="3980D7"/>
      </a:accent5>
      <a:accent6>
        <a:srgbClr val="27B1C5"/>
      </a:accent6>
      <a:hlink>
        <a:srgbClr val="5676C6"/>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738</Words>
  <Application>Microsoft Macintosh PowerPoint</Application>
  <PresentationFormat>Widescreen</PresentationFormat>
  <Paragraphs>47</Paragraphs>
  <Slides>12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Avenir Next LT Pro</vt:lpstr>
      <vt:lpstr>Calibri</vt:lpstr>
      <vt:lpstr>AccentBoxVTI</vt:lpstr>
      <vt:lpstr>Health Facility Distributions in Neighbourhood of Toronto amid Corvid-19 </vt:lpstr>
      <vt:lpstr>Introduction: Background</vt:lpstr>
      <vt:lpstr>Introduction: Problem</vt:lpstr>
      <vt:lpstr>Methodology (1) Data Source</vt:lpstr>
      <vt:lpstr>Methodology (2) Data Analysis</vt:lpstr>
      <vt:lpstr>Data gathering : Hosptial (n=14)</vt:lpstr>
      <vt:lpstr>Data gathering : Phamarcy (n=50)</vt:lpstr>
      <vt:lpstr>Distribution of Health facility marked</vt:lpstr>
      <vt:lpstr>Characterising Neighborhood : K-mean cluster analaysis (K=6) </vt:lpstr>
      <vt:lpstr>Discussion</vt:lpstr>
      <vt:lpstr>Conclusion</vt:lpstr>
      <vt:lpstr>Health Facility Distributions in Neiborhood of Toronto amid Corvid-19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Hosptial Infra in Neiborhoods amid Corvid-19 </dc:title>
  <dc:creator>kimJieun</dc:creator>
  <cp:lastModifiedBy>kimJieun</cp:lastModifiedBy>
  <cp:revision>12</cp:revision>
  <dcterms:created xsi:type="dcterms:W3CDTF">2020-04-18T04:09:38Z</dcterms:created>
  <dcterms:modified xsi:type="dcterms:W3CDTF">2020-04-18T06:09:46Z</dcterms:modified>
</cp:coreProperties>
</file>